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 Thin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dd8a1bc497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dd8a1bc497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dd8a1bc497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dd8a1bc497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d8a1bc497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d8a1bc497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d8a1bc497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d8a1bc497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d8a1bc49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d8a1bc49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d8a1bc497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dd8a1bc497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dd8a1bc497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dd8a1bc497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d8a1bc497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dd8a1bc497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dd8a1bc4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dd8a1bc4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d8a1bc497_1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d8a1bc497_1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d89496d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dd89496d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dd89496d1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dd89496d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d8a1bc497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d8a1bc497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d8a1bc497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dd8a1bc497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 showMasterSp="0">
  <p:cSld name="2_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1200154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00" spcFirstLastPara="1" rIns="68500" wrap="square" tIns="34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C1500"/>
              </a:buClr>
              <a:buSzPts val="14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50" lIns="68500" spcFirstLastPara="1" rIns="68500" wrap="square" tIns="3425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C150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Relationship Id="rId5" Type="http://schemas.openxmlformats.org/officeDocument/2006/relationships/image" Target="../media/image29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hyperlink" Target="https://www.kaggle.com/c/widsdatathon2023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Data Science</a:t>
            </a:r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a RockStar with data :)</a:t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50" y="3719245"/>
            <a:ext cx="2468249" cy="13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404100" y="3262025"/>
            <a:ext cx="60006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¿Qué</a:t>
            </a:r>
            <a:r>
              <a:rPr lang="en"/>
              <a:t> variables podemos crear a partir de otras?</a:t>
            </a:r>
            <a:endParaRPr/>
          </a:p>
          <a:p>
            <a:pPr indent="-297497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Edad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Fecha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311700" y="1017725"/>
            <a:ext cx="76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</a:t>
            </a:r>
            <a:r>
              <a:rPr lang="en"/>
              <a:t> qué debemos darle mucha importancia a este paso? 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2030350" y="1805975"/>
            <a:ext cx="1722000" cy="106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Patrones </a:t>
            </a:r>
            <a:endParaRPr sz="1100"/>
          </a:p>
        </p:txBody>
      </p:sp>
      <p:sp>
        <p:nvSpPr>
          <p:cNvPr id="181" name="Google Shape;181;p23"/>
          <p:cNvSpPr/>
          <p:nvPr/>
        </p:nvSpPr>
        <p:spPr>
          <a:xfrm>
            <a:off x="548675" y="1921050"/>
            <a:ext cx="929400" cy="65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cxnSp>
        <p:nvCxnSpPr>
          <p:cNvPr id="182" name="Google Shape;182;p23"/>
          <p:cNvCxnSpPr>
            <a:stCxn id="181" idx="0"/>
            <a:endCxn id="180" idx="0"/>
          </p:cNvCxnSpPr>
          <p:nvPr/>
        </p:nvCxnSpPr>
        <p:spPr>
          <a:xfrm rot="-5400000">
            <a:off x="1894775" y="924450"/>
            <a:ext cx="115200" cy="1878000"/>
          </a:xfrm>
          <a:prstGeom prst="curvedConnector3">
            <a:avLst>
              <a:gd fmla="val 3065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625" y="1893400"/>
            <a:ext cx="1339725" cy="89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3"/>
          <p:cNvCxnSpPr>
            <a:stCxn id="180" idx="0"/>
            <a:endCxn id="183" idx="0"/>
          </p:cNvCxnSpPr>
          <p:nvPr/>
        </p:nvCxnSpPr>
        <p:spPr>
          <a:xfrm flipH="1" rot="-5400000">
            <a:off x="3889300" y="808025"/>
            <a:ext cx="87300" cy="2083200"/>
          </a:xfrm>
          <a:prstGeom prst="curvedConnector3">
            <a:avLst>
              <a:gd fmla="val -27276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missing Values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275" y="3198173"/>
            <a:ext cx="1408050" cy="1564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311700" y="1017725"/>
            <a:ext cx="76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 del tipo de valor faltante!</a:t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13" y="1417925"/>
            <a:ext cx="4345725" cy="12693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4"/>
          <p:cNvSpPr txBox="1"/>
          <p:nvPr/>
        </p:nvSpPr>
        <p:spPr>
          <a:xfrm>
            <a:off x="410125" y="2687300"/>
            <a:ext cx="488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Designing Machine Learning Systems, </a:t>
            </a:r>
            <a:r>
              <a:rPr lang="en" sz="800">
                <a:solidFill>
                  <a:schemeClr val="dk1"/>
                </a:solidFill>
              </a:rPr>
              <a:t>Chip Huyen</a:t>
            </a:r>
            <a:endParaRPr sz="800"/>
          </a:p>
        </p:txBody>
      </p:sp>
      <p:grpSp>
        <p:nvGrpSpPr>
          <p:cNvPr id="194" name="Google Shape;194;p24"/>
          <p:cNvGrpSpPr/>
          <p:nvPr/>
        </p:nvGrpSpPr>
        <p:grpSpPr>
          <a:xfrm>
            <a:off x="357667" y="4247351"/>
            <a:ext cx="4989208" cy="515315"/>
            <a:chOff x="1593000" y="2322568"/>
            <a:chExt cx="5957975" cy="643500"/>
          </a:xfrm>
        </p:grpSpPr>
        <p:sp>
          <p:nvSpPr>
            <p:cNvPr id="195" name="Google Shape;195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Missing completely at random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No existe un </a:t>
              </a:r>
              <a:r>
                <a:rPr lang="en" sz="8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patrón</a:t>
              </a:r>
              <a:r>
                <a:rPr lang="en" sz="8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identificado para ese valor faltante </a:t>
              </a:r>
              <a:endParaRPr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2" name="Google Shape;202;p24"/>
          <p:cNvGrpSpPr/>
          <p:nvPr/>
        </p:nvGrpSpPr>
        <p:grpSpPr>
          <a:xfrm>
            <a:off x="357667" y="3722753"/>
            <a:ext cx="4989208" cy="515315"/>
            <a:chOff x="1593000" y="2322568"/>
            <a:chExt cx="5957975" cy="643500"/>
          </a:xfrm>
        </p:grpSpPr>
        <p:sp>
          <p:nvSpPr>
            <p:cNvPr id="203" name="Google Shape;203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Missing at random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Falta a causa de otra </a:t>
              </a:r>
              <a:r>
                <a:rPr lang="en" sz="8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característica</a:t>
              </a:r>
              <a:endParaRPr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Ej, edad con mujeres</a:t>
              </a:r>
              <a:endParaRPr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0" name="Google Shape;210;p24"/>
          <p:cNvGrpSpPr/>
          <p:nvPr/>
        </p:nvGrpSpPr>
        <p:grpSpPr>
          <a:xfrm>
            <a:off x="357667" y="3198146"/>
            <a:ext cx="4989208" cy="515315"/>
            <a:chOff x="1593000" y="2322568"/>
            <a:chExt cx="5957975" cy="643500"/>
          </a:xfrm>
        </p:grpSpPr>
        <p:sp>
          <p:nvSpPr>
            <p:cNvPr id="211" name="Google Shape;211;p2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Missing not at random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Falta por el valor verdadero en sí</a:t>
              </a:r>
              <a:endParaRPr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Ej, ingresos</a:t>
              </a:r>
              <a:endParaRPr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" name="Google Shape;218;p24"/>
          <p:cNvSpPr txBox="1"/>
          <p:nvPr/>
        </p:nvSpPr>
        <p:spPr>
          <a:xfrm>
            <a:off x="5346875" y="1309650"/>
            <a:ext cx="348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Eliminar las observaciones faltantes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Imputación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Promedio, media, mediana,0, -9999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Outliers </a:t>
            </a:r>
            <a:endParaRPr/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311700" y="1255200"/>
            <a:ext cx="8520600" cy="26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Eliminarlos? No es una opción factible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La mejor opción es quitarle peso a esas observaciones atípicas mediante técnicas robustas!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Imputar con la mediana.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Imputar con extremos del rango intercuartil.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900" y="3057050"/>
            <a:ext cx="33337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transformations </a:t>
            </a:r>
            <a:endParaRPr/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( Valores muy grandes pueden llegar a generalizar!)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 max scaler [0,1]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Estandarización ( variables siguen una distribución normal) </a:t>
            </a:r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4399" y="2736850"/>
            <a:ext cx="3526374" cy="225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50" y="2873400"/>
            <a:ext cx="3359125" cy="7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51" y="4009730"/>
            <a:ext cx="3526376" cy="651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75" y="1419225"/>
            <a:ext cx="4205326" cy="300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450950" y="1111825"/>
            <a:ext cx="14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Correlación</a:t>
            </a:r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025" y="818524"/>
            <a:ext cx="3281749" cy="18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/>
        </p:nvSpPr>
        <p:spPr>
          <a:xfrm>
            <a:off x="5116025" y="445025"/>
            <a:ext cx="38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025" y="3055625"/>
            <a:ext cx="3281750" cy="19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5116025" y="2721025"/>
            <a:ext cx="38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liminación recursiva de características (RFE)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Tasks</a:t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 rotWithShape="1">
          <a:blip r:embed="rId3">
            <a:alphaModFix/>
          </a:blip>
          <a:srcRect b="1959" l="0" r="0" t="1969"/>
          <a:stretch/>
        </p:blipFill>
        <p:spPr>
          <a:xfrm>
            <a:off x="1126875" y="1151875"/>
            <a:ext cx="7269651" cy="36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25" y="969275"/>
            <a:ext cx="4984174" cy="23543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5"/>
          <p:cNvSpPr txBox="1"/>
          <p:nvPr/>
        </p:nvSpPr>
        <p:spPr>
          <a:xfrm>
            <a:off x="441825" y="270800"/>
            <a:ext cx="768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Data Scientist? </a:t>
            </a:r>
            <a:endParaRPr sz="2700"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25" y="3739950"/>
            <a:ext cx="4984176" cy="9229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3038" y="3081675"/>
            <a:ext cx="1341901" cy="13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600" y="901638"/>
            <a:ext cx="1241851" cy="12418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6422700" y="2447313"/>
            <a:ext cx="189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Aplicaciones </a:t>
            </a:r>
            <a:endParaRPr sz="21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1850" y="3052450"/>
            <a:ext cx="1400325" cy="14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5550" y="621825"/>
            <a:ext cx="1596626" cy="159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44950" y="40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process</a:t>
            </a:r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>
            <a:off x="4725662" y="1165382"/>
            <a:ext cx="3820529" cy="747300"/>
            <a:chOff x="4530625" y="1206568"/>
            <a:chExt cx="3820529" cy="747300"/>
          </a:xfrm>
        </p:grpSpPr>
        <p:cxnSp>
          <p:nvCxnSpPr>
            <p:cNvPr id="78" name="Google Shape;78;p16"/>
            <p:cNvCxnSpPr/>
            <p:nvPr/>
          </p:nvCxnSpPr>
          <p:spPr>
            <a:xfrm>
              <a:off x="4530625" y="1582195"/>
              <a:ext cx="16527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" name="Google Shape;79;p16"/>
            <p:cNvSpPr/>
            <p:nvPr/>
          </p:nvSpPr>
          <p:spPr>
            <a:xfrm>
              <a:off x="6014671" y="1481782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 txBox="1"/>
            <p:nvPr/>
          </p:nvSpPr>
          <p:spPr>
            <a:xfrm>
              <a:off x="5990215" y="142376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" name="Google Shape;81;p16"/>
            <p:cNvSpPr txBox="1"/>
            <p:nvPr/>
          </p:nvSpPr>
          <p:spPr>
            <a:xfrm>
              <a:off x="6223854" y="1206568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Interpret 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Interpretar y comunicar resultados 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2" name="Google Shape;82;p16"/>
          <p:cNvGrpSpPr/>
          <p:nvPr/>
        </p:nvGrpSpPr>
        <p:grpSpPr>
          <a:xfrm>
            <a:off x="5259487" y="2098189"/>
            <a:ext cx="3286704" cy="747300"/>
            <a:chOff x="5064450" y="2086419"/>
            <a:chExt cx="3286704" cy="747300"/>
          </a:xfrm>
        </p:grpSpPr>
        <p:cxnSp>
          <p:nvCxnSpPr>
            <p:cNvPr id="83" name="Google Shape;83;p16"/>
            <p:cNvCxnSpPr/>
            <p:nvPr/>
          </p:nvCxnSpPr>
          <p:spPr>
            <a:xfrm>
              <a:off x="5064450" y="2460069"/>
              <a:ext cx="11190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" name="Google Shape;84;p16"/>
            <p:cNvSpPr/>
            <p:nvPr/>
          </p:nvSpPr>
          <p:spPr>
            <a:xfrm>
              <a:off x="6014671" y="2353882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5991690" y="2295028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6223854" y="2086419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Explore 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Patrones, insights , nuevas variables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" name="Google Shape;87;p16"/>
          <p:cNvGrpSpPr/>
          <p:nvPr/>
        </p:nvGrpSpPr>
        <p:grpSpPr>
          <a:xfrm>
            <a:off x="5769188" y="3177626"/>
            <a:ext cx="2777004" cy="747300"/>
            <a:chOff x="5574150" y="3083456"/>
            <a:chExt cx="2777004" cy="747300"/>
          </a:xfrm>
        </p:grpSpPr>
        <p:cxnSp>
          <p:nvCxnSpPr>
            <p:cNvPr id="88" name="Google Shape;88;p16"/>
            <p:cNvCxnSpPr/>
            <p:nvPr/>
          </p:nvCxnSpPr>
          <p:spPr>
            <a:xfrm>
              <a:off x="5574150" y="3449448"/>
              <a:ext cx="6093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" name="Google Shape;89;p16"/>
            <p:cNvSpPr/>
            <p:nvPr/>
          </p:nvSpPr>
          <p:spPr>
            <a:xfrm>
              <a:off x="6014671" y="3349032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5991690" y="329111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1" name="Google Shape;91;p16"/>
            <p:cNvSpPr txBox="1"/>
            <p:nvPr/>
          </p:nvSpPr>
          <p:spPr>
            <a:xfrm>
              <a:off x="6223854" y="3083456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Obtain data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oogle Shape;92;p16"/>
          <p:cNvGrpSpPr/>
          <p:nvPr/>
        </p:nvGrpSpPr>
        <p:grpSpPr>
          <a:xfrm>
            <a:off x="597814" y="1666518"/>
            <a:ext cx="3468724" cy="747300"/>
            <a:chOff x="744101" y="1672393"/>
            <a:chExt cx="3468724" cy="747300"/>
          </a:xfrm>
        </p:grpSpPr>
        <p:cxnSp>
          <p:nvCxnSpPr>
            <p:cNvPr id="93" name="Google Shape;93;p16"/>
            <p:cNvCxnSpPr/>
            <p:nvPr/>
          </p:nvCxnSpPr>
          <p:spPr>
            <a:xfrm rot="10800000">
              <a:off x="2921325" y="2046050"/>
              <a:ext cx="12915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" name="Google Shape;94;p16"/>
            <p:cNvSpPr/>
            <p:nvPr/>
          </p:nvSpPr>
          <p:spPr>
            <a:xfrm>
              <a:off x="2874851" y="1943786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2849841" y="1884747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744101" y="1672393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Construir modelos 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" name="Google Shape;97;p16"/>
          <p:cNvGrpSpPr/>
          <p:nvPr/>
        </p:nvGrpSpPr>
        <p:grpSpPr>
          <a:xfrm>
            <a:off x="597814" y="2584094"/>
            <a:ext cx="3021694" cy="747300"/>
            <a:chOff x="744101" y="2507609"/>
            <a:chExt cx="3021694" cy="747300"/>
          </a:xfrm>
        </p:grpSpPr>
        <p:cxnSp>
          <p:nvCxnSpPr>
            <p:cNvPr id="98" name="Google Shape;98;p16"/>
            <p:cNvCxnSpPr/>
            <p:nvPr/>
          </p:nvCxnSpPr>
          <p:spPr>
            <a:xfrm rot="10800000">
              <a:off x="2915895" y="2881250"/>
              <a:ext cx="849900" cy="0"/>
            </a:xfrm>
            <a:prstGeom prst="straightConnector1">
              <a:avLst/>
            </a:prstGeom>
            <a:noFill/>
            <a:ln cap="flat" cmpd="sng" w="9525">
              <a:solidFill>
                <a:srgbClr val="BDBD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9" name="Google Shape;99;p16"/>
            <p:cNvSpPr/>
            <p:nvPr/>
          </p:nvSpPr>
          <p:spPr>
            <a:xfrm>
              <a:off x="2874851" y="2780836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 txBox="1"/>
            <p:nvPr/>
          </p:nvSpPr>
          <p:spPr>
            <a:xfrm>
              <a:off x="2849841" y="272479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744101" y="2507609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Clean data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Formato adecuado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102;p16"/>
          <p:cNvGrpSpPr/>
          <p:nvPr/>
        </p:nvGrpSpPr>
        <p:grpSpPr>
          <a:xfrm>
            <a:off x="2811521" y="1290227"/>
            <a:ext cx="3509178" cy="3257208"/>
            <a:chOff x="3318063" y="1368287"/>
            <a:chExt cx="2408000" cy="2993482"/>
          </a:xfrm>
        </p:grpSpPr>
        <p:sp>
          <p:nvSpPr>
            <p:cNvPr id="103" name="Google Shape;103;p16"/>
            <p:cNvSpPr/>
            <p:nvPr/>
          </p:nvSpPr>
          <p:spPr>
            <a:xfrm>
              <a:off x="3595785" y="2775241"/>
              <a:ext cx="1853168" cy="9191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4" name="Google Shape;104;p16"/>
            <p:cNvSpPr/>
            <p:nvPr/>
          </p:nvSpPr>
          <p:spPr>
            <a:xfrm>
              <a:off x="3318063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05" name="Google Shape;105;p16"/>
            <p:cNvSpPr/>
            <p:nvPr/>
          </p:nvSpPr>
          <p:spPr>
            <a:xfrm flipH="1">
              <a:off x="4522196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106" name="Google Shape;106;p16"/>
            <p:cNvSpPr/>
            <p:nvPr/>
          </p:nvSpPr>
          <p:spPr>
            <a:xfrm>
              <a:off x="3844034" y="2401368"/>
              <a:ext cx="1356545" cy="6728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7" name="Google Shape;107;p16"/>
            <p:cNvSpPr/>
            <p:nvPr/>
          </p:nvSpPr>
          <p:spPr>
            <a:xfrm>
              <a:off x="3930892" y="2272397"/>
              <a:ext cx="1175304" cy="581421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8" name="Google Shape;108;p16"/>
            <p:cNvSpPr/>
            <p:nvPr/>
          </p:nvSpPr>
          <p:spPr>
            <a:xfrm>
              <a:off x="4052837" y="2081437"/>
              <a:ext cx="931314" cy="460727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9" name="Google Shape;109;p16"/>
            <p:cNvSpPr/>
            <p:nvPr/>
          </p:nvSpPr>
          <p:spPr>
            <a:xfrm>
              <a:off x="4233144" y="1787006"/>
              <a:ext cx="573183" cy="289305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10" name="Google Shape;110;p16"/>
            <p:cNvSpPr/>
            <p:nvPr/>
          </p:nvSpPr>
          <p:spPr>
            <a:xfrm>
              <a:off x="3640743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11" name="Google Shape;111;p16"/>
            <p:cNvSpPr/>
            <p:nvPr/>
          </p:nvSpPr>
          <p:spPr>
            <a:xfrm>
              <a:off x="3964720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2" name="Google Shape;112;p16"/>
            <p:cNvSpPr/>
            <p:nvPr/>
          </p:nvSpPr>
          <p:spPr>
            <a:xfrm flipH="1">
              <a:off x="4518736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113" name="Google Shape;113;p16"/>
            <p:cNvSpPr/>
            <p:nvPr/>
          </p:nvSpPr>
          <p:spPr>
            <a:xfrm>
              <a:off x="4084537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14" name="Google Shape;114;p16"/>
            <p:cNvSpPr/>
            <p:nvPr/>
          </p:nvSpPr>
          <p:spPr>
            <a:xfrm flipH="1">
              <a:off x="4518735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  <p:sp>
          <p:nvSpPr>
            <p:cNvPr id="115" name="Google Shape;115;p16"/>
            <p:cNvSpPr/>
            <p:nvPr/>
          </p:nvSpPr>
          <p:spPr>
            <a:xfrm>
              <a:off x="4266040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16" name="Google Shape;116;p16"/>
            <p:cNvSpPr/>
            <p:nvPr/>
          </p:nvSpPr>
          <p:spPr>
            <a:xfrm flipH="1">
              <a:off x="4518734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  <p:sp>
          <p:nvSpPr>
            <p:cNvPr id="117" name="Google Shape;117;p16"/>
            <p:cNvSpPr/>
            <p:nvPr/>
          </p:nvSpPr>
          <p:spPr>
            <a:xfrm>
              <a:off x="3877348" y="2290728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18" name="Google Shape;118;p16"/>
            <p:cNvSpPr/>
            <p:nvPr/>
          </p:nvSpPr>
          <p:spPr>
            <a:xfrm flipH="1">
              <a:off x="4518572" y="2291772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119" name="Google Shape;119;p16"/>
            <p:cNvSpPr/>
            <p:nvPr/>
          </p:nvSpPr>
          <p:spPr>
            <a:xfrm flipH="1">
              <a:off x="4522009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7F2090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Scientists’ Time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250" y="983356"/>
            <a:ext cx="3906025" cy="3944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25" y="1020037"/>
            <a:ext cx="4529235" cy="27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651" y="871100"/>
            <a:ext cx="3275550" cy="27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441825" y="270800"/>
            <a:ext cx="768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Programming Languages </a:t>
            </a:r>
            <a:endParaRPr sz="2700"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947" y="3600725"/>
            <a:ext cx="1928052" cy="15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tools 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520550" cy="252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 Visualization | Microsoft Power BI"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25" y="3131898"/>
            <a:ext cx="2441475" cy="128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d3/d3-logo: D3 brand assets."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2725" y="2174250"/>
            <a:ext cx="1121925" cy="11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5901" y="1600400"/>
            <a:ext cx="4156401" cy="25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50" y="1277450"/>
            <a:ext cx="4546273" cy="30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434175" y="815750"/>
            <a:ext cx="184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</a:rPr>
              <a:t>Leaderboard</a:t>
            </a:r>
            <a:endParaRPr b="1" sz="18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488" y="1895225"/>
            <a:ext cx="1885975" cy="8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6338" y="1621151"/>
            <a:ext cx="955824" cy="110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5638" y="2912808"/>
            <a:ext cx="1459624" cy="60951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6089700" y="815750"/>
            <a:ext cx="269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124"/>
                </a:solidFill>
                <a:highlight>
                  <a:srgbClr val="FFFFFF"/>
                </a:highlight>
              </a:rPr>
              <a:t>Entornos de trabajo</a:t>
            </a:r>
            <a:endParaRPr b="1" sz="18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154" name="Google Shape;154;p20"/>
          <p:cNvSpPr txBox="1"/>
          <p:nvPr>
            <p:ph idx="4294967295" type="title"/>
          </p:nvPr>
        </p:nvSpPr>
        <p:spPr>
          <a:xfrm>
            <a:off x="311700" y="243050"/>
            <a:ext cx="52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kaggle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514250" y="4428150"/>
            <a:ext cx="500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accent5"/>
                </a:solidFill>
                <a:highlight>
                  <a:schemeClr val="lt1"/>
                </a:highlight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https://www.kaggle.com/c/widsdatathon2023/</a:t>
            </a:r>
            <a:endParaRPr sz="15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Explorer   </a:t>
            </a:r>
            <a:endParaRPr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0" r="0" t="20691"/>
          <a:stretch/>
        </p:blipFill>
        <p:spPr>
          <a:xfrm>
            <a:off x="311700" y="1152475"/>
            <a:ext cx="3064600" cy="1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25" y="3611650"/>
            <a:ext cx="3309224" cy="1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101" y="2478300"/>
            <a:ext cx="3305275" cy="1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4407275" y="1592975"/>
            <a:ext cx="388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Task: </a:t>
            </a:r>
            <a:r>
              <a:rPr lang="en" sz="1200"/>
              <a:t>P</a:t>
            </a:r>
            <a:r>
              <a:rPr lang="en" sz="1200"/>
              <a:t>redecir la media aritmética de la temperatura máxima y mínima durante los próximos 14 días, para cada lugar y fecha de inicio.</a:t>
            </a:r>
            <a:endParaRPr sz="120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9025" y="2331879"/>
            <a:ext cx="4806676" cy="191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VARIABLES </a:t>
            </a:r>
            <a:endParaRPr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CATEGORICAS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